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10"/>
  </p:notesMasterIdLst>
  <p:handoutMasterIdLst>
    <p:handoutMasterId r:id="rId11"/>
  </p:handoutMasterIdLst>
  <p:sldIdLst>
    <p:sldId id="308" r:id="rId5"/>
    <p:sldId id="334" r:id="rId6"/>
    <p:sldId id="332" r:id="rId7"/>
    <p:sldId id="335" r:id="rId8"/>
    <p:sldId id="321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00"/>
    <a:srgbClr val="01122B"/>
    <a:srgbClr val="001641"/>
    <a:srgbClr val="000E2F"/>
    <a:srgbClr val="7C878E"/>
    <a:srgbClr val="727374"/>
    <a:srgbClr val="929292"/>
    <a:srgbClr val="CBCBCB"/>
    <a:srgbClr val="84B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233D6-257E-402E-A4E8-3EBBD6403C8A}" v="430" dt="2023-08-23T14:33:10.532"/>
    <p1510:client id="{464EB521-F44E-4E72-9253-CAB999F06847}" v="11" dt="2023-07-24T18:21:35.955"/>
    <p1510:client id="{62F9EC26-ADCE-4D31-AEC0-1D5781D8C093}" v="45" dt="2023-07-19T17:27:21.821"/>
    <p1510:client id="{75FC3D8A-F26C-4E88-A3EB-7A6A4F8B6D2B}" v="3" dt="2023-09-13T19:30:08.521"/>
    <p1510:client id="{A1C56D4A-3D0F-457B-8558-C81953A042B3}" v="3" dt="2023-09-24T15:32:38.931"/>
    <p1510:client id="{C4F80794-7492-40D9-AAEE-BAFA07C2B84A}" v="38" dt="2023-08-23T15:30:24.211"/>
    <p1510:client id="{C657B605-539D-494C-9B68-BE88ED668D46}" v="63" dt="2023-08-23T15:25:04.578"/>
    <p1510:client id="{FCB3F7C0-8555-4556-B6B2-4E443758E1CF}" v="299" dt="2023-08-23T15:49:45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630DC-EF69-4A11-ADAE-3B057435AB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480CF-ACAC-47DB-B3AD-65C7D6690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16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B6416-A7C7-4B07-A1C5-3A4CA07ABDFB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0ED14-89A9-487C-9F3B-DFBF7E782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84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0ED14-89A9-487C-9F3B-DFBF7E7824D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6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65F086-A0DA-1F40-B5E6-16ABA9B97E74}"/>
              </a:ext>
            </a:extLst>
          </p:cNvPr>
          <p:cNvSpPr/>
          <p:nvPr userDrawn="1"/>
        </p:nvSpPr>
        <p:spPr>
          <a:xfrm>
            <a:off x="9695364" y="6474938"/>
            <a:ext cx="22934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err="1">
                <a:solidFill>
                  <a:schemeClr val="bg1"/>
                </a:solidFill>
              </a:rPr>
              <a:t>engr.uconn.edu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6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88C2-32C9-8445-8909-E67EF72B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49A0D-C5B1-4049-9016-D85CAAE46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30409-6D64-9D47-BA69-AE917AEC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8181-C7D0-A045-BC52-1D7405541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BEE71-7AF8-5845-81BE-7F4366F6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85A0F-F75C-594C-98C6-ECDC9E97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74EA-C5EC-2D45-80B4-2AFA7537E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4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AD3AA5-76E1-B943-BC95-4DF13AE22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FA32C-2FD8-734B-A41E-D0D360147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3C9-3DC4-FB41-8FEF-5AEA09CE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8181-C7D0-A045-BC52-1D7405541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CA2AA-947C-4241-B3F6-8FAB0CCB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9AA1F-F9C8-4743-A3DA-9E6A2891F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74EA-C5EC-2D45-80B4-2AFA7537E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3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8A09-3418-884B-AF4D-695997B91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66C80-6763-6540-85CD-2F05CB77D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B380C-F387-B84E-96B8-D952A01D1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8181-C7D0-A045-BC52-1D7405541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12C29-335C-2A46-BD12-D6A84C007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A312B-8513-E941-9FE3-110314B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74EA-C5EC-2D45-80B4-2AFA7537E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9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E654-0EE8-6E4A-B105-BD49A14D6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5764C-0C2F-FC4D-9CC1-4BF24912B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C5E49-7AB1-4845-8F1D-65A879B90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8181-C7D0-A045-BC52-1D7405541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970A8-1DFB-D04A-B40C-117468FC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F4FF8-1B0B-9A47-8F8F-2B0BBABA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74EA-C5EC-2D45-80B4-2AFA7537E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2164-0053-BF42-A435-F70FB8F0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B8EA5-9686-2B44-A9DE-39A4EF9F7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0D228-CCE2-FE40-8C23-6D5A81553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34C94-7563-4747-B3A8-BF8E21AD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8181-C7D0-A045-BC52-1D7405541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F13E5-085D-0144-A04C-A9B035FA5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E4AA1-F02B-114D-A493-5F155A89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74EA-C5EC-2D45-80B4-2AFA7537E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8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D9975-1CBD-C24A-AB90-9AD897E1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65978-DD4D-CE4C-A245-CBBFE2A8F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96C8B-519C-1D4F-B1D0-ED3978208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F08DD-C225-7241-9147-C6C094AF1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D252DE-FFED-C14B-A62A-78A519BAD6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47A62-BE46-7A46-BFDD-51258DD2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8181-C7D0-A045-BC52-1D7405541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1E38A-5488-C448-A64C-80AEA205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546BA7-0B4D-E04E-8468-7505C276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74EA-C5EC-2D45-80B4-2AFA7537E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1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8531-5905-2E46-8C65-2ABF41F8A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06187-6B7F-D14B-97F0-34D65F1F1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8181-C7D0-A045-BC52-1D7405541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4E2C4-D6DE-B34B-B696-F662ADF60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4EB94-98F7-8046-AABD-6D01D5CC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74EA-C5EC-2D45-80B4-2AFA7537E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4C1B0-5593-6B46-AD9B-46B60604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8181-C7D0-A045-BC52-1D7405541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45F333-9365-7D4F-A8E9-1638A1BA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8B38C-8A5A-6B46-88E0-D1972805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74EA-C5EC-2D45-80B4-2AFA7537E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4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44BE6-AC9D-B04D-AA90-AB933797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B1C3F-C990-8546-8AA1-F359719F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E734F-0F20-D346-A231-4B8C00570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5FE2A-85B8-414A-9CA1-8BED5012B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8181-C7D0-A045-BC52-1D7405541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20093-B6DD-0E4C-999C-9C4B106C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3E59F-3259-0945-B4BD-E3FA427E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74EA-C5EC-2D45-80B4-2AFA7537E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51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65964-9D9A-8842-BDB1-EDDFF13F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1F29D5-6786-2545-8C57-A908524DDF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BDEDF-1900-9342-B47B-6C0EEF9ED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F39CB-3900-1544-8693-35E4EC53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8181-C7D0-A045-BC52-1D7405541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12993-2DC3-2047-8BB0-7CA03B4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2726F-494E-A345-92C7-BB24DC92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C74EA-C5EC-2D45-80B4-2AFA7537E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8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12462-1030-EC42-89C0-3E9A31C4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4F89D-2602-5744-9772-B43FC1706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4E9F6-4E1F-AB4B-AD79-F629AF42B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AF88181-C7D0-A045-BC52-1D7405541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3CEC0-5DE1-6044-9EC9-5D5C7B188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38562-106B-1E42-92F8-433CBD9EA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62C74EA-C5EC-2D45-80B4-2AFA7537E4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EE98CD-D567-5F49-930D-88BB7D4E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D7ACA6-7ACC-EC47-B1CF-203894DC1A12}"/>
              </a:ext>
            </a:extLst>
          </p:cNvPr>
          <p:cNvSpPr/>
          <p:nvPr/>
        </p:nvSpPr>
        <p:spPr>
          <a:xfrm>
            <a:off x="0" y="-3221"/>
            <a:ext cx="12192000" cy="6861221"/>
          </a:xfrm>
          <a:prstGeom prst="rect">
            <a:avLst/>
          </a:prstGeom>
          <a:solidFill>
            <a:srgbClr val="000E2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A94E6C-0ABB-864F-B806-C2231D1B2187}"/>
              </a:ext>
            </a:extLst>
          </p:cNvPr>
          <p:cNvSpPr/>
          <p:nvPr/>
        </p:nvSpPr>
        <p:spPr>
          <a:xfrm>
            <a:off x="0" y="4967307"/>
            <a:ext cx="12192000" cy="1947334"/>
          </a:xfrm>
          <a:prstGeom prst="rect">
            <a:avLst/>
          </a:prstGeom>
          <a:solidFill>
            <a:srgbClr val="FF6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122B">
                  <a:alpha val="0"/>
                </a:srgb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51CDEA-1E74-A345-8F22-BD7C8B62C3B9}"/>
              </a:ext>
            </a:extLst>
          </p:cNvPr>
          <p:cNvSpPr txBox="1"/>
          <p:nvPr/>
        </p:nvSpPr>
        <p:spPr>
          <a:xfrm>
            <a:off x="639794" y="3002658"/>
            <a:ext cx="921816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5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Gotham Narrow Book" charset="0"/>
                <a:cs typeface="Arial" panose="020B0604020202020204" pitchFamily="34" charset="0"/>
              </a:rPr>
              <a:t>UNIVERSITY OF CONNECTICUT</a:t>
            </a:r>
          </a:p>
          <a:p>
            <a:r>
              <a:rPr lang="en-US" sz="4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UConn Engineering?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1CF717-C300-6B45-8591-CEAC523AB6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618" y="5592920"/>
            <a:ext cx="4600040" cy="71456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FD92AF10-9065-CA77-0567-D508413D12EC}"/>
              </a:ext>
            </a:extLst>
          </p:cNvPr>
          <p:cNvSpPr txBox="1">
            <a:spLocks/>
          </p:cNvSpPr>
          <p:nvPr/>
        </p:nvSpPr>
        <p:spPr>
          <a:xfrm>
            <a:off x="8852406" y="5592920"/>
            <a:ext cx="3339608" cy="688787"/>
          </a:xfrm>
          <a:prstGeom prst="rect">
            <a:avLst/>
          </a:prstGeom>
          <a:noFill/>
        </p:spPr>
        <p:txBody>
          <a:bodyPr lIns="0" tIns="45720" rIns="9144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spc="150" dirty="0">
                <a:solidFill>
                  <a:schemeClr val="bg1"/>
                </a:solidFill>
                <a:latin typeface="Arial"/>
                <a:ea typeface="Gotham Narrow Book" charset="0"/>
                <a:cs typeface="Arial"/>
              </a:rPr>
              <a:t>2023 HIGHLIGHTS</a:t>
            </a:r>
            <a:endParaRPr lang="en-US" sz="1600" b="1" spc="150" dirty="0">
              <a:solidFill>
                <a:schemeClr val="bg1"/>
              </a:solidFill>
              <a:latin typeface="Arial"/>
              <a:ea typeface="Gotham Narrow Book" charset="0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F1EEFD-FFA9-17C5-3D26-B290FE31E1FF}"/>
              </a:ext>
            </a:extLst>
          </p:cNvPr>
          <p:cNvSpPr txBox="1"/>
          <p:nvPr/>
        </p:nvSpPr>
        <p:spPr>
          <a:xfrm>
            <a:off x="9569072" y="6563786"/>
            <a:ext cx="216799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dirty="0">
                <a:cs typeface="Calibri"/>
              </a:rPr>
              <a:t>Revised 23.7.19</a:t>
            </a:r>
          </a:p>
        </p:txBody>
      </p:sp>
    </p:spTree>
    <p:extLst>
      <p:ext uri="{BB962C8B-B14F-4D97-AF65-F5344CB8AC3E}">
        <p14:creationId xmlns:p14="http://schemas.microsoft.com/office/powerpoint/2010/main" val="3696502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2FFF55F-BE49-6A43-81BE-3A973D142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140E623-0C3D-4111-BAF6-65DDE3890948}"/>
              </a:ext>
            </a:extLst>
          </p:cNvPr>
          <p:cNvSpPr/>
          <p:nvPr/>
        </p:nvSpPr>
        <p:spPr>
          <a:xfrm>
            <a:off x="-4621" y="11618"/>
            <a:ext cx="12192000" cy="6858000"/>
          </a:xfrm>
          <a:prstGeom prst="rect">
            <a:avLst/>
          </a:prstGeom>
          <a:solidFill>
            <a:srgbClr val="000E2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56E6B3-1274-7546-B6A3-85282BE2B870}"/>
              </a:ext>
            </a:extLst>
          </p:cNvPr>
          <p:cNvSpPr txBox="1"/>
          <p:nvPr/>
        </p:nvSpPr>
        <p:spPr>
          <a:xfrm>
            <a:off x="490613" y="589542"/>
            <a:ext cx="6095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Top-Ranked Research Institution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3ABBD34-D0A6-1842-86D8-96DFD967470A}"/>
              </a:ext>
            </a:extLst>
          </p:cNvPr>
          <p:cNvSpPr txBox="1">
            <a:spLocks/>
          </p:cNvSpPr>
          <p:nvPr/>
        </p:nvSpPr>
        <p:spPr>
          <a:xfrm>
            <a:off x="622421" y="122466"/>
            <a:ext cx="9510120" cy="688787"/>
          </a:xfrm>
          <a:prstGeom prst="rect">
            <a:avLst/>
          </a:prstGeom>
          <a:noFill/>
        </p:spPr>
        <p:txBody>
          <a:bodyPr lIns="0" tIns="45720" rIns="9144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lang="en-US" sz="1800" b="1" spc="150" dirty="0">
                <a:solidFill>
                  <a:schemeClr val="bg1">
                    <a:lumMod val="75000"/>
                  </a:schemeClr>
                </a:solidFill>
                <a:latin typeface="Arial"/>
                <a:ea typeface="Gotham Narrow Book" charset="0"/>
                <a:cs typeface="Arial"/>
              </a:rPr>
              <a:t>UNIVERSITY OF CONNECTICUT 2023 HIGHLIGHTS</a:t>
            </a:r>
            <a:endParaRPr lang="en-US" sz="1600" b="1" spc="150" dirty="0">
              <a:solidFill>
                <a:schemeClr val="bg1">
                  <a:lumMod val="75000"/>
                </a:schemeClr>
              </a:solidFill>
              <a:latin typeface="Arial"/>
              <a:ea typeface="Gotham Narrow Book" charset="0"/>
              <a:cs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199528-3E92-BA43-BA4D-1B7B2A42D06F}"/>
              </a:ext>
            </a:extLst>
          </p:cNvPr>
          <p:cNvSpPr/>
          <p:nvPr/>
        </p:nvSpPr>
        <p:spPr>
          <a:xfrm>
            <a:off x="-2310" y="6400800"/>
            <a:ext cx="12191999" cy="468818"/>
          </a:xfrm>
          <a:prstGeom prst="rect">
            <a:avLst/>
          </a:prstGeom>
          <a:solidFill>
            <a:srgbClr val="FF6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122B">
                  <a:alpha val="0"/>
                </a:srgb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33D0ED-2745-414D-BF04-0CB2CC80C4A2}"/>
              </a:ext>
            </a:extLst>
          </p:cNvPr>
          <p:cNvSpPr/>
          <p:nvPr/>
        </p:nvSpPr>
        <p:spPr>
          <a:xfrm>
            <a:off x="10348397" y="6460544"/>
            <a:ext cx="1470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engr.uconn.edu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D01475-4068-BE41-8C00-7DF085F714AC}"/>
              </a:ext>
            </a:extLst>
          </p:cNvPr>
          <p:cNvSpPr/>
          <p:nvPr/>
        </p:nvSpPr>
        <p:spPr>
          <a:xfrm>
            <a:off x="-9242" y="2812161"/>
            <a:ext cx="7109717" cy="2838625"/>
          </a:xfrm>
          <a:prstGeom prst="rect">
            <a:avLst/>
          </a:prstGeom>
          <a:solidFill>
            <a:srgbClr val="01122B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51EF2-7055-B04D-BF36-FE31A0C59DB6}"/>
              </a:ext>
            </a:extLst>
          </p:cNvPr>
          <p:cNvSpPr/>
          <p:nvPr/>
        </p:nvSpPr>
        <p:spPr>
          <a:xfrm>
            <a:off x="568759" y="2703120"/>
            <a:ext cx="5963435" cy="36933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6D00"/>
              </a:buClr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Top Ranked Public University in the Nation</a:t>
            </a: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$2.1M spent towards renovation of all research, teaching and administrative spaces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$75M total FY 2023 research expenditure</a:t>
            </a: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Undergraduate student enrollment has increased by more than 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65% since 2012</a:t>
            </a: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Best Engineering Graduate Schools ranking moved from 69th to 63rd</a:t>
            </a: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$12M+ in Philanthropic Development</a:t>
            </a: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FF6D00"/>
              </a:buClr>
              <a:buFont typeface="Arial"/>
              <a:buChar char="•"/>
            </a:pP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28" name="Picture 4" descr="Image result for us news college ranking badge png">
            <a:extLst>
              <a:ext uri="{FF2B5EF4-FFF2-40B4-BE49-F238E27FC236}">
                <a16:creationId xmlns:a16="http://schemas.microsoft.com/office/drawing/2014/main" id="{991EE52F-5926-F240-A053-C1DA3F880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56" y="3091419"/>
            <a:ext cx="1192815" cy="1063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25A827-B286-6B45-B217-616B1B3BF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896" y="4292020"/>
            <a:ext cx="2210063" cy="14733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936C36-296A-054F-8B47-4BC46BE53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9121" y="2850316"/>
            <a:ext cx="1758552" cy="1172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FB10E8-09BC-6294-EEF6-332BDDA735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21" y="6439838"/>
            <a:ext cx="2617128" cy="40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38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C37AF6EF-CED8-BC46-9CDC-B2A8D2743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18C428-78E2-2F42-B82C-03218115CE55}"/>
              </a:ext>
            </a:extLst>
          </p:cNvPr>
          <p:cNvSpPr/>
          <p:nvPr/>
        </p:nvSpPr>
        <p:spPr>
          <a:xfrm>
            <a:off x="2311" y="0"/>
            <a:ext cx="12189690" cy="6499654"/>
          </a:xfrm>
          <a:prstGeom prst="rect">
            <a:avLst/>
          </a:prstGeom>
          <a:solidFill>
            <a:srgbClr val="000E2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A5A0CA-32D5-924B-94E6-F9918551311A}"/>
              </a:ext>
            </a:extLst>
          </p:cNvPr>
          <p:cNvSpPr/>
          <p:nvPr/>
        </p:nvSpPr>
        <p:spPr>
          <a:xfrm>
            <a:off x="-2310" y="6400800"/>
            <a:ext cx="12191999" cy="468818"/>
          </a:xfrm>
          <a:prstGeom prst="rect">
            <a:avLst/>
          </a:prstGeom>
          <a:solidFill>
            <a:srgbClr val="FF6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122B">
                  <a:alpha val="0"/>
                </a:srgb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BA1E61-BD5F-6148-9918-AAFA274C6846}"/>
              </a:ext>
            </a:extLst>
          </p:cNvPr>
          <p:cNvSpPr/>
          <p:nvPr/>
        </p:nvSpPr>
        <p:spPr>
          <a:xfrm>
            <a:off x="10348397" y="6460544"/>
            <a:ext cx="1470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engr.uconn.edu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1A477-BDD1-3F49-B04C-874E37F93648}"/>
              </a:ext>
            </a:extLst>
          </p:cNvPr>
          <p:cNvSpPr txBox="1"/>
          <p:nvPr/>
        </p:nvSpPr>
        <p:spPr>
          <a:xfrm>
            <a:off x="490613" y="589542"/>
            <a:ext cx="8163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F6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971C76BF-5A05-7446-BB92-E23B98E2E9EA}"/>
              </a:ext>
            </a:extLst>
          </p:cNvPr>
          <p:cNvSpPr txBox="1">
            <a:spLocks/>
          </p:cNvSpPr>
          <p:nvPr/>
        </p:nvSpPr>
        <p:spPr>
          <a:xfrm>
            <a:off x="622421" y="122466"/>
            <a:ext cx="9510120" cy="688787"/>
          </a:xfrm>
          <a:prstGeom prst="rect">
            <a:avLst/>
          </a:prstGeom>
          <a:noFill/>
        </p:spPr>
        <p:txBody>
          <a:bodyPr lIns="0" tIns="45720" rIns="9144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spc="150" dirty="0">
                <a:solidFill>
                  <a:schemeClr val="bg1">
                    <a:lumMod val="75000"/>
                  </a:schemeClr>
                </a:solidFill>
                <a:latin typeface="Arial"/>
                <a:ea typeface="Gotham Narrow Book" charset="0"/>
                <a:cs typeface="Arial"/>
              </a:rPr>
              <a:t>UCONN ENGINEERING 2023 HIGHLIGHTS</a:t>
            </a:r>
            <a:endParaRPr lang="en-US" sz="1600" b="1" spc="150" dirty="0">
              <a:solidFill>
                <a:schemeClr val="bg1">
                  <a:lumMod val="75000"/>
                </a:schemeClr>
              </a:solidFill>
              <a:latin typeface="Arial"/>
              <a:ea typeface="Gotham Narrow Book" charset="0"/>
              <a:cs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E735F89-F21D-A042-B69C-786DFC096AF0}"/>
              </a:ext>
            </a:extLst>
          </p:cNvPr>
          <p:cNvSpPr/>
          <p:nvPr/>
        </p:nvSpPr>
        <p:spPr>
          <a:xfrm>
            <a:off x="-9241" y="1826059"/>
            <a:ext cx="6921670" cy="1602941"/>
          </a:xfrm>
          <a:prstGeom prst="rect">
            <a:avLst/>
          </a:prstGeom>
          <a:solidFill>
            <a:srgbClr val="01122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F646282-D9D6-1D42-8E60-2CB197FBE17F}"/>
              </a:ext>
            </a:extLst>
          </p:cNvPr>
          <p:cNvSpPr/>
          <p:nvPr/>
        </p:nvSpPr>
        <p:spPr>
          <a:xfrm>
            <a:off x="622421" y="2011280"/>
            <a:ext cx="6290007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$75M Total FY 2023 Research Expenditures</a:t>
            </a: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$503K Average Research Expenditure per Faculty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489 Proposals submitted</a:t>
            </a: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480 Active Grants</a:t>
            </a:r>
          </a:p>
          <a:p>
            <a:pPr marL="457200" indent="-457200">
              <a:buClr>
                <a:srgbClr val="FF6D00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5C2EEC-9FFC-8445-B6BA-2B6723C0D65B}"/>
              </a:ext>
            </a:extLst>
          </p:cNvPr>
          <p:cNvSpPr/>
          <p:nvPr/>
        </p:nvSpPr>
        <p:spPr>
          <a:xfrm>
            <a:off x="0" y="4000444"/>
            <a:ext cx="12192000" cy="164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3" descr="C:\Users\Mike\Desktop\NOW\INTRANET\UConn-slides\woman-engineer.jpg">
            <a:extLst>
              <a:ext uri="{FF2B5EF4-FFF2-40B4-BE49-F238E27FC236}">
                <a16:creationId xmlns:a16="http://schemas.microsoft.com/office/drawing/2014/main" id="{B3BB6799-69AD-B744-B4E4-BB6FF248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10" y="4384201"/>
            <a:ext cx="1035523" cy="88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1" descr="AFRL Air Force Logo">
            <a:extLst>
              <a:ext uri="{FF2B5EF4-FFF2-40B4-BE49-F238E27FC236}">
                <a16:creationId xmlns:a16="http://schemas.microsoft.com/office/drawing/2014/main" id="{0261973F-6433-EE4F-A0FA-5FF843136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99" y="4419134"/>
            <a:ext cx="1135719" cy="8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5">
            <a:extLst>
              <a:ext uri="{FF2B5EF4-FFF2-40B4-BE49-F238E27FC236}">
                <a16:creationId xmlns:a16="http://schemas.microsoft.com/office/drawing/2014/main" id="{C6720000-9B12-4F4A-8142-C76A8A858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061" y="4800483"/>
            <a:ext cx="632102" cy="63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4">
            <a:extLst>
              <a:ext uri="{FF2B5EF4-FFF2-40B4-BE49-F238E27FC236}">
                <a16:creationId xmlns:a16="http://schemas.microsoft.com/office/drawing/2014/main" id="{E1970010-B5AD-EE4D-9EA5-48DF04143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930" y="4364788"/>
            <a:ext cx="1613510" cy="33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20208426-AE5F-934D-9ADB-58A33F16E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86" y="4845077"/>
            <a:ext cx="1467945" cy="48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 descr="Image result for comcast logo">
            <a:extLst>
              <a:ext uri="{FF2B5EF4-FFF2-40B4-BE49-F238E27FC236}">
                <a16:creationId xmlns:a16="http://schemas.microsoft.com/office/drawing/2014/main" id="{DD88B264-6CE1-7343-8785-FBDF08FE1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776" y="4159148"/>
            <a:ext cx="1289904" cy="45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" descr="Image result for raytheon logo">
            <a:extLst>
              <a:ext uri="{FF2B5EF4-FFF2-40B4-BE49-F238E27FC236}">
                <a16:creationId xmlns:a16="http://schemas.microsoft.com/office/drawing/2014/main" id="{EB12589F-2037-5341-A98D-88D72827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129" y="4928114"/>
            <a:ext cx="1644811" cy="41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>
            <a:extLst>
              <a:ext uri="{FF2B5EF4-FFF2-40B4-BE49-F238E27FC236}">
                <a16:creationId xmlns:a16="http://schemas.microsoft.com/office/drawing/2014/main" id="{C2EFEBF5-8C29-714F-918C-82FE1CEB5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08" y="4330782"/>
            <a:ext cx="1972080" cy="36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1">
            <a:extLst>
              <a:ext uri="{FF2B5EF4-FFF2-40B4-BE49-F238E27FC236}">
                <a16:creationId xmlns:a16="http://schemas.microsoft.com/office/drawing/2014/main" id="{308DF5BB-A015-D840-8581-E6700F39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998" y="4384201"/>
            <a:ext cx="1462238" cy="36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5" descr="Image result for pratt and whitney logo">
            <a:extLst>
              <a:ext uri="{FF2B5EF4-FFF2-40B4-BE49-F238E27FC236}">
                <a16:creationId xmlns:a16="http://schemas.microsoft.com/office/drawing/2014/main" id="{6C6FC540-C8FB-6A45-85B1-C421E0A6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32" y="4442412"/>
            <a:ext cx="851382" cy="7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9" descr="NIUVT Logo">
            <a:extLst>
              <a:ext uri="{FF2B5EF4-FFF2-40B4-BE49-F238E27FC236}">
                <a16:creationId xmlns:a16="http://schemas.microsoft.com/office/drawing/2014/main" id="{EB7208A0-9B39-0042-838B-80FC82487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89" y="4919620"/>
            <a:ext cx="2002971" cy="37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E58E24-7DD6-0F51-C9D6-B4BF0C9EA6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21" y="6439838"/>
            <a:ext cx="2617128" cy="40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6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og sitting on a stone ledge&#10;&#10;Description automatically generated">
            <a:extLst>
              <a:ext uri="{FF2B5EF4-FFF2-40B4-BE49-F238E27FC236}">
                <a16:creationId xmlns:a16="http://schemas.microsoft.com/office/drawing/2014/main" id="{604F9204-F01F-5F2B-20F9-FA19CA372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15487" r="76" b="2290"/>
          <a:stretch/>
        </p:blipFill>
        <p:spPr>
          <a:xfrm>
            <a:off x="-9241" y="0"/>
            <a:ext cx="12198929" cy="66834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C525EB-8277-3CEA-3C20-A57AC8F289F5}"/>
              </a:ext>
            </a:extLst>
          </p:cNvPr>
          <p:cNvSpPr/>
          <p:nvPr/>
        </p:nvSpPr>
        <p:spPr>
          <a:xfrm>
            <a:off x="0" y="2051256"/>
            <a:ext cx="6240256" cy="2580979"/>
          </a:xfrm>
          <a:prstGeom prst="rect">
            <a:avLst/>
          </a:prstGeom>
          <a:solidFill>
            <a:srgbClr val="01122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912C2-8313-82ED-4636-802A0E97D087}"/>
              </a:ext>
            </a:extLst>
          </p:cNvPr>
          <p:cNvSpPr/>
          <p:nvPr/>
        </p:nvSpPr>
        <p:spPr>
          <a:xfrm>
            <a:off x="-9241" y="0"/>
            <a:ext cx="12198929" cy="6477708"/>
          </a:xfrm>
          <a:prstGeom prst="rect">
            <a:avLst/>
          </a:prstGeom>
          <a:solidFill>
            <a:srgbClr val="000E2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EC0829-0539-B5A2-C55C-E9E8C642C694}"/>
              </a:ext>
            </a:extLst>
          </p:cNvPr>
          <p:cNvSpPr/>
          <p:nvPr/>
        </p:nvSpPr>
        <p:spPr>
          <a:xfrm>
            <a:off x="-2310" y="6400800"/>
            <a:ext cx="12191999" cy="468818"/>
          </a:xfrm>
          <a:prstGeom prst="rect">
            <a:avLst/>
          </a:prstGeom>
          <a:solidFill>
            <a:srgbClr val="FF6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122B">
                  <a:alpha val="0"/>
                </a:srgb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A22C79-DB28-A674-FEBC-0E5EAA7695EC}"/>
              </a:ext>
            </a:extLst>
          </p:cNvPr>
          <p:cNvSpPr/>
          <p:nvPr/>
        </p:nvSpPr>
        <p:spPr>
          <a:xfrm>
            <a:off x="10348397" y="6460544"/>
            <a:ext cx="1470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engr.uconn.edu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7C2F8-F0B8-7E79-0669-3078194370AF}"/>
              </a:ext>
            </a:extLst>
          </p:cNvPr>
          <p:cNvSpPr txBox="1"/>
          <p:nvPr/>
        </p:nvSpPr>
        <p:spPr>
          <a:xfrm>
            <a:off x="490613" y="589542"/>
            <a:ext cx="6095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UConn?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82A9C09-8B03-A781-ECB3-E0D4537A848A}"/>
              </a:ext>
            </a:extLst>
          </p:cNvPr>
          <p:cNvSpPr txBox="1">
            <a:spLocks/>
          </p:cNvSpPr>
          <p:nvPr/>
        </p:nvSpPr>
        <p:spPr>
          <a:xfrm>
            <a:off x="622421" y="122466"/>
            <a:ext cx="9510120" cy="688787"/>
          </a:xfrm>
          <a:prstGeom prst="rect">
            <a:avLst/>
          </a:prstGeom>
          <a:noFill/>
        </p:spPr>
        <p:txBody>
          <a:bodyPr lIns="0" tIns="45720" rIns="9144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spc="150" dirty="0">
                <a:solidFill>
                  <a:schemeClr val="bg1">
                    <a:lumMod val="75000"/>
                  </a:schemeClr>
                </a:solidFill>
                <a:latin typeface="Arial"/>
                <a:ea typeface="Gotham Narrow Book" charset="0"/>
                <a:cs typeface="Arial"/>
              </a:rPr>
              <a:t>UNIVERSITY OF CONNECTICUT 2023 HIGHLIGHTS</a:t>
            </a:r>
            <a:endParaRPr lang="en-US" sz="1600" b="1" spc="150" dirty="0">
              <a:solidFill>
                <a:schemeClr val="bg1">
                  <a:lumMod val="75000"/>
                </a:schemeClr>
              </a:solidFill>
              <a:latin typeface="Arial"/>
              <a:ea typeface="Gotham Narrow Book" charset="0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208D2-664E-0061-5710-9BCE4114AEFF}"/>
              </a:ext>
            </a:extLst>
          </p:cNvPr>
          <p:cNvSpPr/>
          <p:nvPr/>
        </p:nvSpPr>
        <p:spPr>
          <a:xfrm>
            <a:off x="622421" y="2218362"/>
            <a:ext cx="57021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$527,000 in Scholarships Awarded to 230 Students in 2020</a:t>
            </a:r>
          </a:p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UConn is Among the Top 25 Public Universities in the Nation</a:t>
            </a:r>
          </a:p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23,000 Undergraduate Students Across All Four Regional Campuses, 19,000 at the Storrs Campus</a:t>
            </a:r>
          </a:p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Majors &amp; 16 Minors to Choose from</a:t>
            </a:r>
          </a:p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SAT Score of Incoming Undergraduate is 1306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CCAFB4-95AC-5F93-FE26-3711AF4DF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21" y="6439838"/>
            <a:ext cx="2617128" cy="406544"/>
          </a:xfrm>
          <a:prstGeom prst="rect">
            <a:avLst/>
          </a:prstGeom>
        </p:spPr>
      </p:pic>
      <p:pic>
        <p:nvPicPr>
          <p:cNvPr id="17" name="Picture 16" descr="A group of women in lab coats looking at a computer&#10;&#10;Description automatically generated">
            <a:extLst>
              <a:ext uri="{FF2B5EF4-FFF2-40B4-BE49-F238E27FC236}">
                <a16:creationId xmlns:a16="http://schemas.microsoft.com/office/drawing/2014/main" id="{2D5276AF-0582-4A73-8466-A3267AB8C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937" y="1693080"/>
            <a:ext cx="2580919" cy="1627620"/>
          </a:xfrm>
          <a:prstGeom prst="rect">
            <a:avLst/>
          </a:prstGeom>
        </p:spPr>
      </p:pic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670766E-F2C3-337B-15DD-19323EE9E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88" y="3526487"/>
            <a:ext cx="3366423" cy="2246770"/>
          </a:xfrm>
          <a:prstGeom prst="rect">
            <a:avLst/>
          </a:prstGeom>
        </p:spPr>
      </p:pic>
      <p:pic>
        <p:nvPicPr>
          <p:cNvPr id="21" name="Picture 20" descr="A group of people looking at a poster&#10;&#10;Description automatically generated">
            <a:extLst>
              <a:ext uri="{FF2B5EF4-FFF2-40B4-BE49-F238E27FC236}">
                <a16:creationId xmlns:a16="http://schemas.microsoft.com/office/drawing/2014/main" id="{FE59533B-574C-6958-4B7A-5427CBE8B4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132" y="5014057"/>
            <a:ext cx="1507382" cy="10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7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82A9C-F92F-D946-B8CC-807604971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FCCE18-7110-1747-81A2-F7C3A76CA771}"/>
              </a:ext>
            </a:extLst>
          </p:cNvPr>
          <p:cNvSpPr/>
          <p:nvPr/>
        </p:nvSpPr>
        <p:spPr>
          <a:xfrm>
            <a:off x="6931" y="3752"/>
            <a:ext cx="12191999" cy="6477708"/>
          </a:xfrm>
          <a:prstGeom prst="rect">
            <a:avLst/>
          </a:prstGeom>
          <a:solidFill>
            <a:srgbClr val="000E2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4F39A5-9438-AF4A-997E-24217E3FEDF0}"/>
              </a:ext>
            </a:extLst>
          </p:cNvPr>
          <p:cNvSpPr/>
          <p:nvPr/>
        </p:nvSpPr>
        <p:spPr>
          <a:xfrm>
            <a:off x="-2310" y="6400800"/>
            <a:ext cx="12191999" cy="468818"/>
          </a:xfrm>
          <a:prstGeom prst="rect">
            <a:avLst/>
          </a:prstGeom>
          <a:solidFill>
            <a:srgbClr val="FF6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122B">
                  <a:alpha val="0"/>
                </a:srgb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719F57-C801-034D-BEE5-CDE2CA1A1F7E}"/>
              </a:ext>
            </a:extLst>
          </p:cNvPr>
          <p:cNvSpPr/>
          <p:nvPr/>
        </p:nvSpPr>
        <p:spPr>
          <a:xfrm>
            <a:off x="10348397" y="6460544"/>
            <a:ext cx="1470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engr.uconn.edu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3EAEA9-5916-9040-911A-7B63CD8BD361}"/>
              </a:ext>
            </a:extLst>
          </p:cNvPr>
          <p:cNvSpPr txBox="1"/>
          <p:nvPr/>
        </p:nvSpPr>
        <p:spPr>
          <a:xfrm>
            <a:off x="490613" y="589542"/>
            <a:ext cx="6095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UConn?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FA2F11A0-69F0-FE4B-8D45-3ECF31F0FA13}"/>
              </a:ext>
            </a:extLst>
          </p:cNvPr>
          <p:cNvSpPr txBox="1">
            <a:spLocks/>
          </p:cNvSpPr>
          <p:nvPr/>
        </p:nvSpPr>
        <p:spPr>
          <a:xfrm>
            <a:off x="622421" y="122466"/>
            <a:ext cx="9510120" cy="688787"/>
          </a:xfrm>
          <a:prstGeom prst="rect">
            <a:avLst/>
          </a:prstGeom>
          <a:noFill/>
        </p:spPr>
        <p:txBody>
          <a:bodyPr lIns="0" tIns="45720" rIns="9144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spc="150" dirty="0">
                <a:solidFill>
                  <a:schemeClr val="bg1">
                    <a:lumMod val="75000"/>
                  </a:schemeClr>
                </a:solidFill>
                <a:latin typeface="Arial"/>
                <a:ea typeface="Gotham Narrow Book" charset="0"/>
                <a:cs typeface="Arial"/>
              </a:rPr>
              <a:t>UNIVERSITY OF CONNECTICUT 2023 HIGHLIGHTS</a:t>
            </a:r>
            <a:endParaRPr lang="en-US" sz="1600" b="1" spc="150" dirty="0">
              <a:solidFill>
                <a:schemeClr val="bg1">
                  <a:lumMod val="75000"/>
                </a:schemeClr>
              </a:solidFill>
              <a:latin typeface="Arial"/>
              <a:ea typeface="Gotham Narrow Book" charset="0"/>
              <a:cs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E04489-4467-CD48-B37E-42BBA8E11CFB}"/>
              </a:ext>
            </a:extLst>
          </p:cNvPr>
          <p:cNvSpPr/>
          <p:nvPr/>
        </p:nvSpPr>
        <p:spPr>
          <a:xfrm>
            <a:off x="-9241" y="1718795"/>
            <a:ext cx="6378678" cy="4158341"/>
          </a:xfrm>
          <a:prstGeom prst="rect">
            <a:avLst/>
          </a:prstGeom>
          <a:solidFill>
            <a:srgbClr val="01122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BE256E-A839-3744-B74F-2EDEC90B62D0}"/>
              </a:ext>
            </a:extLst>
          </p:cNvPr>
          <p:cNvSpPr/>
          <p:nvPr/>
        </p:nvSpPr>
        <p:spPr>
          <a:xfrm>
            <a:off x="622421" y="1845852"/>
            <a:ext cx="57021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Stipends of Up to 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$40,232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</a:t>
            </a:r>
          </a:p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Life</a:t>
            </a:r>
          </a:p>
          <a:p>
            <a:pPr marL="742950" lvl="1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UConn is Close to Major Cities</a:t>
            </a:r>
          </a:p>
          <a:p>
            <a:pPr marL="1200150" lvl="2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Min from Manchester &amp; Hartford</a:t>
            </a:r>
          </a:p>
          <a:p>
            <a:pPr marL="1200150" lvl="2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Min from Boston</a:t>
            </a:r>
          </a:p>
          <a:p>
            <a:pPr marL="1200150" lvl="2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Min from NYC</a:t>
            </a:r>
          </a:p>
          <a:p>
            <a:pPr marL="742950" lvl="1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winning Recreation Center </a:t>
            </a:r>
          </a:p>
          <a:p>
            <a:pPr marL="1200150" lvl="2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Sponsored Outdoor Activities, Hiking, Skiing, Camping etc.! </a:t>
            </a:r>
          </a:p>
          <a:p>
            <a:pPr marL="742950" lvl="1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Famous Homemade Ice Cream</a:t>
            </a:r>
          </a:p>
          <a:p>
            <a:pPr marL="742950" lvl="1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63 Organizations for Graduate Students to Join</a:t>
            </a:r>
          </a:p>
          <a:p>
            <a:pPr marL="742950" lvl="1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Friendly Policies </a:t>
            </a:r>
          </a:p>
          <a:p>
            <a:pPr marL="742950" lvl="1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 Time Off Each Semester</a:t>
            </a:r>
          </a:p>
          <a:p>
            <a:pPr marL="742950" lvl="1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 Family Leave</a:t>
            </a:r>
          </a:p>
          <a:p>
            <a:pPr marL="742950" lvl="1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Family Health Insurance</a:t>
            </a:r>
          </a:p>
          <a:p>
            <a:pPr marL="742950" lvl="1" indent="-285750">
              <a:buClr>
                <a:srgbClr val="FF6D00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Childcare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73DAA79-7B82-794A-B987-62FBD593C1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 b="8367"/>
          <a:stretch/>
        </p:blipFill>
        <p:spPr>
          <a:xfrm>
            <a:off x="6369441" y="4198214"/>
            <a:ext cx="5257801" cy="17661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8D4B10-4F54-4848-B9D4-111B0E67B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42" y="1347966"/>
            <a:ext cx="1441117" cy="14288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D6619C-66A5-8A4D-84EF-7A16FF34EF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328" y="2987886"/>
            <a:ext cx="1332371" cy="9992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FD85A5-0F14-0A7B-8470-758FA9DE5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21" y="6439838"/>
            <a:ext cx="2617128" cy="40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0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F69D87E4A5B245B28891872AD1733E" ma:contentTypeVersion="4" ma:contentTypeDescription="Create a new document." ma:contentTypeScope="" ma:versionID="c0acb3cb14e64897b6366b7370a3a96e">
  <xsd:schema xmlns:xsd="http://www.w3.org/2001/XMLSchema" xmlns:xs="http://www.w3.org/2001/XMLSchema" xmlns:p="http://schemas.microsoft.com/office/2006/metadata/properties" xmlns:ns2="3b36f0be-d516-4b05-9e32-15d0114debc6" targetNamespace="http://schemas.microsoft.com/office/2006/metadata/properties" ma:root="true" ma:fieldsID="5a606294cf9fa86efe4053bfa51e63c3" ns2:_="">
    <xsd:import namespace="3b36f0be-d516-4b05-9e32-15d0114deb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36f0be-d516-4b05-9e32-15d0114deb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930133-EF47-42A4-A9F7-0A7065451377}"/>
</file>

<file path=customXml/itemProps2.xml><?xml version="1.0" encoding="utf-8"?>
<ds:datastoreItem xmlns:ds="http://schemas.openxmlformats.org/officeDocument/2006/customXml" ds:itemID="{A4AF6676-577F-4B06-8C10-80B7A4ACFD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3A101A-D70C-479E-8CF3-E8358C606F6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0533a35-d8d1-4baa-88af-43a02e010748"/>
    <ds:schemaRef ds:uri="http://www.w3.org/XML/1998/namespace"/>
    <ds:schemaRef ds:uri="http://purl.org/dc/dcmitype/"/>
    <ds:schemaRef ds:uri="e57faef6-f9b1-4b19-b4d3-f77e4657c20c"/>
    <ds:schemaRef ds:uri="54b6f9e6-612c-4dd4-8154-69d76a68c46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11619</TotalTime>
  <Words>265</Words>
  <Application>Microsoft Office PowerPoint</Application>
  <PresentationFormat>Widescreen</PresentationFormat>
  <Paragraphs>55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Connecticut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Thibault, Donna</dc:creator>
  <cp:lastModifiedBy>Larosa, Christopher</cp:lastModifiedBy>
  <cp:revision>551</cp:revision>
  <cp:lastPrinted>2019-08-23T15:11:17Z</cp:lastPrinted>
  <dcterms:created xsi:type="dcterms:W3CDTF">2016-01-28T18:56:13Z</dcterms:created>
  <dcterms:modified xsi:type="dcterms:W3CDTF">2024-12-18T20:25:47Z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0x010100E8F69D87E4A5B245B28891872AD1733E</vt:lpwstr>
  </property>
  <property fmtid="{D5CDD505-2E9C-101B-9397-08002B2CF9AE}" pid="3" name="MediaServiceImageTags">
    <vt:lpwstr/>
  </property>
</Properties>
</file>